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4" r:id="rId3"/>
    <p:sldId id="265" r:id="rId4"/>
    <p:sldId id="317" r:id="rId5"/>
    <p:sldId id="319" r:id="rId6"/>
    <p:sldId id="323" r:id="rId7"/>
    <p:sldId id="322" r:id="rId8"/>
    <p:sldId id="318" r:id="rId9"/>
    <p:sldId id="315" r:id="rId1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masis MT Pro Medium" panose="02040604050005020304" pitchFamily="18" charset="0"/>
      <p:regular r:id="rId13"/>
      <p:italic r:id="rId14"/>
    </p:embeddedFont>
    <p:embeddedFont>
      <p:font typeface="Bahnschrift Light SemiCondensed" panose="020B0502040204020203" pitchFamily="3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EC4932-293B-4E06-BB6C-E2E677C757BB}">
  <a:tblStyle styleId="{47EC4932-293B-4E06-BB6C-E2E677C757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41" autoAdjust="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3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0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10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66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21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openxmlformats.org/officeDocument/2006/relationships/hyperlink" Target="https://www.kaggle.com/datasets/ehababoelnaga/diabetes-datase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  <a14:imgEffect>
                      <a14:brightnessContrast bright="-6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929364" y="501419"/>
            <a:ext cx="5843292" cy="251047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n/>
                <a:solidFill>
                  <a:schemeClr val="accent5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+mn-lt"/>
              </a:rPr>
              <a:t>Predicting Diabetes </a:t>
            </a:r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929364" y="3561577"/>
            <a:ext cx="5773673" cy="83781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n-US" sz="2000" b="1" i="0" u="none" strike="noStrike" dirty="0">
                <a:ln/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</a:rPr>
              <a:t>Supervised by :  Zainab Khudair</a:t>
            </a:r>
          </a:p>
          <a:p>
            <a:pPr algn="l"/>
            <a:r>
              <a:rPr lang="en-US" sz="2000" b="1" i="0" u="none" strike="noStrike" dirty="0">
                <a:ln/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</a:rPr>
              <a:t>Prepared by     :  Haider Sabah</a:t>
            </a:r>
          </a:p>
        </p:txBody>
      </p:sp>
      <p:pic>
        <p:nvPicPr>
          <p:cNvPr id="3" name="Picture 2" descr="A logo of the university of technology and communications&#10;&#10;Description automatically generated">
            <a:extLst>
              <a:ext uri="{FF2B5EF4-FFF2-40B4-BE49-F238E27FC236}">
                <a16:creationId xmlns:a16="http://schemas.microsoft.com/office/drawing/2014/main" id="{70D5C51F-F7DC-4EF5-A2B6-8BD9D44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565" y="2306339"/>
            <a:ext cx="2510476" cy="251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401082" y="1013624"/>
            <a:ext cx="1137305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404980" y="2468750"/>
            <a:ext cx="3945248" cy="925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6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DESCRIPTION</a:t>
            </a:r>
          </a:p>
        </p:txBody>
      </p:sp>
      <p:grpSp>
        <p:nvGrpSpPr>
          <p:cNvPr id="806" name="Google Shape;806;p35"/>
          <p:cNvGrpSpPr/>
          <p:nvPr/>
        </p:nvGrpSpPr>
        <p:grpSpPr>
          <a:xfrm>
            <a:off x="5853659" y="1101777"/>
            <a:ext cx="2798943" cy="2658755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1898445" y="1013624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630061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DESCRIPTION  :</a:t>
            </a:r>
          </a:p>
        </p:txBody>
      </p:sp>
      <p:sp>
        <p:nvSpPr>
          <p:cNvPr id="851" name="Google Shape;851;p36"/>
          <p:cNvSpPr txBox="1"/>
          <p:nvPr/>
        </p:nvSpPr>
        <p:spPr>
          <a:xfrm>
            <a:off x="720000" y="1371201"/>
            <a:ext cx="7704000" cy="344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cs typeface="Aharoni" panose="020B0604020202020204" pitchFamily="2" charset="-79"/>
              </a:rPr>
              <a:t>This script is a basic implementation of a decision tree model for predicting diabetes based on various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Let's break down the functionality and flow of the code: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latin typeface="Bahnschrift Light SemiCondensed" panose="020B0502040204020203" pitchFamily="34" charset="0"/>
              <a:ea typeface="Roboto"/>
              <a:cs typeface="Aharoni" panose="020B0604020202020204" pitchFamily="2" charset="-79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**Data Loading**: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script starts by loading data from two Excel files: 'data’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**Model Information**: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Information about the model and its dependent factors (features) is displayed.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**Input for Test Data**: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user is prompted to specify the number of rows they want to use as test data out of the available 2460 training data points.</a:t>
            </a:r>
            <a:endParaRPr sz="1800" dirty="0">
              <a:solidFill>
                <a:schemeClr val="bg1"/>
              </a:solidFill>
              <a:latin typeface="Bahnschrift Light SemiCondensed" panose="020B0502040204020203" pitchFamily="34" charset="0"/>
              <a:ea typeface="Roboto"/>
              <a:cs typeface="Aharoni" panose="020B0604020202020204" pitchFamily="2" charset="-79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630061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DESCRIPTION  :</a:t>
            </a:r>
          </a:p>
        </p:txBody>
      </p:sp>
      <p:sp>
        <p:nvSpPr>
          <p:cNvPr id="851" name="Google Shape;851;p36"/>
          <p:cNvSpPr txBox="1"/>
          <p:nvPr/>
        </p:nvSpPr>
        <p:spPr>
          <a:xfrm>
            <a:off x="720000" y="1202761"/>
            <a:ext cx="7704000" cy="360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**Data Validation**: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script checks if the user input is within the valid range (1 to 308). If not, it displays a message and exits the script.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**Data Preparation**: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If the input is valid, the script splits the data into training and testing sets based on the user's input.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**Model Training**: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A decision tree model is built using the training data.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**Decision Tree Visualization**: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user is asked if they want to visualize the decision tree. If they choose yes, the decision tree is displayed.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**Prediction**: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model predicts the class for the test data.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20000"/>
              <a:buFont typeface="+mj-lt"/>
              <a:buAutoNum type="alphaUcPeriod" startAt="4"/>
            </a:pPr>
            <a:r>
              <a:rPr lang="en-US" sz="1800" dirty="0">
                <a:solidFill>
                  <a:schemeClr val="accent5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**Result Display**: </a:t>
            </a:r>
            <a:r>
              <a:rPr lang="en-US" sz="18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oboto"/>
                <a:cs typeface="Aharoni" panose="020B0604020202020204" pitchFamily="2" charset="-79"/>
                <a:sym typeface="Roboto"/>
              </a:rPr>
              <a:t>The actual and predicted classes are displayed along with the corresponding input features.</a:t>
            </a:r>
            <a:endParaRPr sz="1800" dirty="0">
              <a:solidFill>
                <a:schemeClr val="bg1"/>
              </a:solidFill>
              <a:latin typeface="Bahnschrift Light SemiCondensed" panose="020B0502040204020203" pitchFamily="34" charset="0"/>
              <a:ea typeface="Roboto"/>
              <a:cs typeface="Aharoni" panose="020B0604020202020204" pitchFamily="2" charset="-79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990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aptop with phone and calculator">
            <a:extLst>
              <a:ext uri="{FF2B5EF4-FFF2-40B4-BE49-F238E27FC236}">
                <a16:creationId xmlns:a16="http://schemas.microsoft.com/office/drawing/2014/main" id="{C6AD0F74-6314-4A43-87DD-3CEA0F87A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6672" y="883360"/>
            <a:ext cx="3285010" cy="3285010"/>
          </a:xfrm>
          <a:prstGeom prst="rect">
            <a:avLst/>
          </a:prstGeom>
        </p:spPr>
      </p:pic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401082" y="1013624"/>
            <a:ext cx="1137305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404980" y="2468750"/>
            <a:ext cx="2971691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6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Data and source</a:t>
            </a:r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898445" y="1013624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704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630061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Data and source  :</a:t>
            </a:r>
          </a:p>
        </p:txBody>
      </p:sp>
      <p:pic>
        <p:nvPicPr>
          <p:cNvPr id="3" name="Picture 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9C5BAFE-5FCA-4F1D-B5D5-280C328F4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4" t="6643"/>
          <a:stretch/>
        </p:blipFill>
        <p:spPr>
          <a:xfrm>
            <a:off x="720000" y="1855907"/>
            <a:ext cx="6609600" cy="20285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174E9-0D32-4AA1-9EBF-C898E6661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06" t="4827" r="-3302"/>
          <a:stretch/>
        </p:blipFill>
        <p:spPr>
          <a:xfrm>
            <a:off x="7480800" y="1854478"/>
            <a:ext cx="1225824" cy="2029984"/>
          </a:xfrm>
          <a:prstGeom prst="rect">
            <a:avLst/>
          </a:prstGeom>
        </p:spPr>
      </p:pic>
      <p:sp>
        <p:nvSpPr>
          <p:cNvPr id="8" name="Google Shape;850;p36">
            <a:extLst>
              <a:ext uri="{FF2B5EF4-FFF2-40B4-BE49-F238E27FC236}">
                <a16:creationId xmlns:a16="http://schemas.microsoft.com/office/drawing/2014/main" id="{5F09A4E3-D9B1-48AE-9FB5-ADCC475F0C4D}"/>
              </a:ext>
            </a:extLst>
          </p:cNvPr>
          <p:cNvSpPr txBox="1">
            <a:spLocks/>
          </p:cNvSpPr>
          <p:nvPr/>
        </p:nvSpPr>
        <p:spPr>
          <a:xfrm>
            <a:off x="744000" y="4022554"/>
            <a:ext cx="7704000" cy="31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cap="all" dirty="0">
                <a:solidFill>
                  <a:schemeClr val="bg1"/>
                </a:solidFill>
                <a:latin typeface="Amasis MT Pro Medium" panose="02040604050005020304" pitchFamily="18" charset="0"/>
              </a:rPr>
              <a:t>https://www.kaggle.com/datasets/ehababoelnaga/diabetes-dataset</a:t>
            </a:r>
          </a:p>
          <a:p>
            <a:endParaRPr lang="en-US" sz="1200" cap="all" dirty="0">
              <a:solidFill>
                <a:srgbClr val="00B0F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4CCF49AC-A831-483C-BEBD-941144941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984" y="4374184"/>
            <a:ext cx="432816" cy="309687"/>
          </a:xfrm>
          <a:prstGeom prst="rect">
            <a:avLst/>
          </a:prstGeom>
        </p:spPr>
      </p:pic>
      <p:sp>
        <p:nvSpPr>
          <p:cNvPr id="11" name="Google Shape;850;p36">
            <a:extLst>
              <a:ext uri="{FF2B5EF4-FFF2-40B4-BE49-F238E27FC236}">
                <a16:creationId xmlns:a16="http://schemas.microsoft.com/office/drawing/2014/main" id="{AA0A365D-C192-47F3-BBED-8F17431CE348}"/>
              </a:ext>
            </a:extLst>
          </p:cNvPr>
          <p:cNvSpPr txBox="1">
            <a:spLocks/>
          </p:cNvSpPr>
          <p:nvPr/>
        </p:nvSpPr>
        <p:spPr>
          <a:xfrm>
            <a:off x="1204800" y="4298737"/>
            <a:ext cx="992976" cy="38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en-US" sz="1600" cap="all" dirty="0">
                <a:solidFill>
                  <a:schemeClr val="accent4"/>
                </a:solidFill>
                <a:latin typeface="Amasis MT Pro Medium" panose="020406040500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kaglle</a:t>
            </a:r>
            <a:endParaRPr lang="en-US" sz="1400" cap="all" dirty="0">
              <a:solidFill>
                <a:schemeClr val="accent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9" name="Google Shape;850;p36">
            <a:extLst>
              <a:ext uri="{FF2B5EF4-FFF2-40B4-BE49-F238E27FC236}">
                <a16:creationId xmlns:a16="http://schemas.microsoft.com/office/drawing/2014/main" id="{6BB42A23-A968-4787-9A75-640CE18C4EBE}"/>
              </a:ext>
            </a:extLst>
          </p:cNvPr>
          <p:cNvSpPr txBox="1">
            <a:spLocks/>
          </p:cNvSpPr>
          <p:nvPr/>
        </p:nvSpPr>
        <p:spPr>
          <a:xfrm>
            <a:off x="720000" y="1448656"/>
            <a:ext cx="7315200" cy="40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Pregnancies /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Glucose / 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BloodPressure</a:t>
            </a:r>
            <a:r>
              <a:rPr lang="en-US" sz="1200" dirty="0">
                <a:solidFill>
                  <a:schemeClr val="bg1"/>
                </a:solidFill>
              </a:rPr>
              <a:t> /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SkinThickness</a:t>
            </a:r>
            <a:r>
              <a:rPr lang="en-US" sz="1200" dirty="0">
                <a:solidFill>
                  <a:schemeClr val="bg1"/>
                </a:solidFill>
              </a:rPr>
              <a:t> /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Insulin</a:t>
            </a:r>
            <a:r>
              <a:rPr lang="en-US" sz="1200" dirty="0">
                <a:solidFill>
                  <a:schemeClr val="bg1"/>
                </a:solidFill>
              </a:rPr>
              <a:t> /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BMI</a:t>
            </a:r>
            <a:r>
              <a:rPr lang="en-US" sz="1200" dirty="0">
                <a:solidFill>
                  <a:schemeClr val="bg1"/>
                </a:solidFill>
              </a:rPr>
              <a:t> /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DiabetesPedigreeFunction</a:t>
            </a:r>
            <a:r>
              <a:rPr lang="en-US" sz="1200" dirty="0">
                <a:solidFill>
                  <a:schemeClr val="bg1"/>
                </a:solidFill>
              </a:rPr>
              <a:t> / </a:t>
            </a:r>
            <a:r>
              <a:rPr lang="en-US" sz="12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Age</a:t>
            </a:r>
            <a:endParaRPr lang="en-US" sz="12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2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2401082" y="1013624"/>
            <a:ext cx="1137305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404981" y="2468750"/>
            <a:ext cx="2962642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6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code</a:t>
            </a:r>
          </a:p>
        </p:txBody>
      </p:sp>
      <p:grpSp>
        <p:nvGrpSpPr>
          <p:cNvPr id="839" name="Google Shape;839;p35"/>
          <p:cNvGrpSpPr/>
          <p:nvPr/>
        </p:nvGrpSpPr>
        <p:grpSpPr>
          <a:xfrm>
            <a:off x="1898445" y="1013624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E284-C9E4-4060-8AAB-ADB49039ED09}"/>
              </a:ext>
            </a:extLst>
          </p:cNvPr>
          <p:cNvGrpSpPr/>
          <p:nvPr/>
        </p:nvGrpSpPr>
        <p:grpSpPr>
          <a:xfrm>
            <a:off x="3495623" y="-50098"/>
            <a:ext cx="5343362" cy="5037696"/>
            <a:chOff x="3532199" y="193488"/>
            <a:chExt cx="5343362" cy="5037696"/>
          </a:xfrm>
        </p:grpSpPr>
        <p:pic>
          <p:nvPicPr>
            <p:cNvPr id="5" name="Graphic 4" descr="A grid with small circles">
              <a:extLst>
                <a:ext uri="{FF2B5EF4-FFF2-40B4-BE49-F238E27FC236}">
                  <a16:creationId xmlns:a16="http://schemas.microsoft.com/office/drawing/2014/main" id="{B1CB0738-79C9-4D01-8523-F4A5B516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32960" y="2089344"/>
              <a:ext cx="3141840" cy="3141840"/>
            </a:xfrm>
            <a:prstGeom prst="rect">
              <a:avLst/>
            </a:prstGeom>
          </p:spPr>
        </p:pic>
        <p:pic>
          <p:nvPicPr>
            <p:cNvPr id="7" name="Graphic 6" descr="A collection of circles in various sizes and patterns">
              <a:extLst>
                <a:ext uri="{FF2B5EF4-FFF2-40B4-BE49-F238E27FC236}">
                  <a16:creationId xmlns:a16="http://schemas.microsoft.com/office/drawing/2014/main" id="{6A996274-D775-4850-BCA1-410C69D5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68101" y="1231294"/>
              <a:ext cx="3707460" cy="3707460"/>
            </a:xfrm>
            <a:prstGeom prst="rect">
              <a:avLst/>
            </a:prstGeom>
          </p:spPr>
        </p:pic>
        <p:pic>
          <p:nvPicPr>
            <p:cNvPr id="3" name="Graphic 2" descr="A lightbulb">
              <a:extLst>
                <a:ext uri="{FF2B5EF4-FFF2-40B4-BE49-F238E27FC236}">
                  <a16:creationId xmlns:a16="http://schemas.microsoft.com/office/drawing/2014/main" id="{5CCD19E1-6161-40D6-B76E-06A7431E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32199" y="193488"/>
              <a:ext cx="3791712" cy="3791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1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506639" y="25143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b="1" i="0" cap="all" dirty="0">
                <a:solidFill>
                  <a:schemeClr val="accent5"/>
                </a:solidFill>
                <a:effectLst/>
                <a:latin typeface="Amasis MT Pro Medium" panose="02040604050005020304" pitchFamily="18" charset="0"/>
              </a:rPr>
              <a:t>code  :</a:t>
            </a:r>
          </a:p>
        </p:txBody>
      </p:sp>
      <p:sp>
        <p:nvSpPr>
          <p:cNvPr id="4" name="Google Shape;851;p36">
            <a:extLst>
              <a:ext uri="{FF2B5EF4-FFF2-40B4-BE49-F238E27FC236}">
                <a16:creationId xmlns:a16="http://schemas.microsoft.com/office/drawing/2014/main" id="{1A972E20-ADCB-4A3C-B783-BB224A7C3405}"/>
              </a:ext>
            </a:extLst>
          </p:cNvPr>
          <p:cNvSpPr txBox="1"/>
          <p:nvPr/>
        </p:nvSpPr>
        <p:spPr>
          <a:xfrm>
            <a:off x="506639" y="795858"/>
            <a:ext cx="4065359" cy="416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% Clearing command window, workspace, and closing any open figures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clc;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clear;</a:t>
            </a:r>
          </a:p>
          <a:p>
            <a:b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% Loading data from Excel files ('data' and 'output')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my_data = xlsread('data');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my_output = xlsread('output');</a:t>
            </a:r>
          </a:p>
          <a:p>
            <a:b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% Displaying information about the model and its factors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disp('***************************************************');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disp('Hello, your model predicts diabetes !!');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disp('The model depends on these factors : 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disp('Pregnancies / Glucose / Blood Pressure / Skin Thickness 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disp('/ Insulin / BMI (Body Mass Index) / Diabetes Pedigree / Age 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disp('***************************************************');</a:t>
            </a:r>
          </a:p>
          <a:p>
            <a:b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% Displaying the number of training data points available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disp('you have 2460 train data ! 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disp('enter your number of rows (in that range) to make it test_data:');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train_list = input(' ---&gt; ‘);</a:t>
            </a:r>
          </a:p>
          <a:p>
            <a:endParaRPr lang="en-US" sz="8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% Checking if the input number of rows is within the valid range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if (train_list &gt; 2460 || train_list &lt; 1 )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msgbox 'Number is not in range 1 : 2460 ';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clc;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clear;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close;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return; % Exiting the script if the input is out of range</a:t>
            </a:r>
          </a:p>
          <a:p>
            <a:endParaRPr lang="en-US" sz="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Roboto"/>
              <a:cs typeface="Aharoni" panose="020B0604020202020204" pitchFamily="2" charset="-79"/>
              <a:sym typeface="Roboto"/>
            </a:endParaRPr>
          </a:p>
        </p:txBody>
      </p:sp>
      <p:sp>
        <p:nvSpPr>
          <p:cNvPr id="5" name="Google Shape;851;p36">
            <a:extLst>
              <a:ext uri="{FF2B5EF4-FFF2-40B4-BE49-F238E27FC236}">
                <a16:creationId xmlns:a16="http://schemas.microsoft.com/office/drawing/2014/main" id="{0B2FE48B-5B82-43F7-A38A-74AF22723C67}"/>
              </a:ext>
            </a:extLst>
          </p:cNvPr>
          <p:cNvSpPr txBox="1"/>
          <p:nvPr/>
        </p:nvSpPr>
        <p:spPr>
          <a:xfrm>
            <a:off x="4572000" y="795858"/>
            <a:ext cx="4352544" cy="416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else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train_data = my_data([1:train_list-1 , train_list+1:end ], :);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test_data = my_data(train_list, :);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train_target = my_output([1:train_list-1 , train_list+1:end], :);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test_target = my_output(train_list, :);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% Building a decision tree model using training data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tree_model = fitctree(train_data, train_target);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if strcmp(input('Do you want to show the decision tree? (yes/no):'), 'yes')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    view(tree_model, 'Mode', 'graph'); 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predict_class = predict(tree_model, test_data);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disp('1 // Means He Have Diabetes , 0 // He Have not  !!');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disp('Actual Class : '); disp(test_target);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disp('Pregnancies / Glucose / Blood Pressure / Skin Thickness/ Insulin / BMI / (Body Mass Index) / Diabetes Pedigree / Age ‘); </a:t>
            </a:r>
          </a:p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disp(test_data);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if (predict_class == 1)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    disp('Predicted Class : '); disp(predic_class); disp(' ***  The Patient 	Has Diabetes  ***' 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else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    disp('Predicted Class : '); disp(predict_class); disp('***  The Patient 	Does Not Have Diabetes  ***' );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   end</a:t>
            </a:r>
          </a:p>
          <a:p>
            <a:r>
              <a:rPr lang="en-US" sz="8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endParaRPr lang="en-US" sz="8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sz="6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Roboto"/>
              <a:cs typeface="Aharoni" panose="020B0604020202020204" pitchFamily="2" charset="-79"/>
              <a:sym typeface="Roboto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A991BA-5605-48B4-88C6-FD002F979A9B}"/>
              </a:ext>
            </a:extLst>
          </p:cNvPr>
          <p:cNvCxnSpPr>
            <a:cxnSpLocks/>
          </p:cNvCxnSpPr>
          <p:nvPr/>
        </p:nvCxnSpPr>
        <p:spPr>
          <a:xfrm>
            <a:off x="4572000" y="795858"/>
            <a:ext cx="0" cy="41602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5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gel face with solid fill with solid fill">
            <a:extLst>
              <a:ext uri="{FF2B5EF4-FFF2-40B4-BE49-F238E27FC236}">
                <a16:creationId xmlns:a16="http://schemas.microsoft.com/office/drawing/2014/main" id="{A94A8988-5945-46EC-B8B7-28A0E23BB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12639">
            <a:off x="275347" y="292971"/>
            <a:ext cx="2540549" cy="254054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1123372" y="1678091"/>
            <a:ext cx="6897256" cy="168249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8800" b="1" i="0" cap="all" dirty="0">
                <a:solidFill>
                  <a:schemeClr val="accent5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79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878</Words>
  <Application>Microsoft Office PowerPoint</Application>
  <PresentationFormat>On-screen Show (16:9)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Bahnschrift Light SemiCondensed</vt:lpstr>
      <vt:lpstr>Oswald</vt:lpstr>
      <vt:lpstr>Amasis MT Pro Medium</vt:lpstr>
      <vt:lpstr>Consolas</vt:lpstr>
      <vt:lpstr>Arial</vt:lpstr>
      <vt:lpstr>Abadi</vt:lpstr>
      <vt:lpstr>Raleway</vt:lpstr>
      <vt:lpstr>Roboto</vt:lpstr>
      <vt:lpstr>Software Development Bussines Plan by Slidesgo</vt:lpstr>
      <vt:lpstr>Predicting Diabetes </vt:lpstr>
      <vt:lpstr>01</vt:lpstr>
      <vt:lpstr>DESCRIPTION  :</vt:lpstr>
      <vt:lpstr>DESCRIPTION  :</vt:lpstr>
      <vt:lpstr>02</vt:lpstr>
      <vt:lpstr>Data and source  :</vt:lpstr>
      <vt:lpstr>03</vt:lpstr>
      <vt:lpstr>code 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Nokia N8</dc:title>
  <cp:lastModifiedBy>haider2alatare@gmail.com</cp:lastModifiedBy>
  <cp:revision>22</cp:revision>
  <dcterms:modified xsi:type="dcterms:W3CDTF">2024-04-22T20:16:51Z</dcterms:modified>
</cp:coreProperties>
</file>